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9" r:id="rId3"/>
    <p:sldId id="265" r:id="rId4"/>
    <p:sldId id="272" r:id="rId5"/>
    <p:sldId id="274" r:id="rId6"/>
    <p:sldId id="266" r:id="rId7"/>
    <p:sldId id="273" r:id="rId8"/>
    <p:sldId id="275" r:id="rId9"/>
    <p:sldId id="276" r:id="rId10"/>
    <p:sldId id="270" r:id="rId11"/>
    <p:sldId id="271" r:id="rId12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29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DA5A8-9B29-4EE3-ABDD-0C3F0B200BAB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2092A-7315-4CEA-B165-8F17B82818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940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B07F1-0963-4B41-97F0-3245FFBF3839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42DE4-F4B9-4B2C-A45A-67E0744FB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572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42DE4-F4B9-4B2C-A45A-67E0744FBC0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905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42DE4-F4B9-4B2C-A45A-67E0744FBC0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905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42DE4-F4B9-4B2C-A45A-67E0744FBC0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389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42DE4-F4B9-4B2C-A45A-67E0744FBC0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587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42DE4-F4B9-4B2C-A45A-67E0744FBC0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695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42DE4-F4B9-4B2C-A45A-67E0744FBC0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17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42DE4-F4B9-4B2C-A45A-67E0744FBC0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113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42DE4-F4B9-4B2C-A45A-67E0744FBC0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950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42DE4-F4B9-4B2C-A45A-67E0744FBC0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950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42DE4-F4B9-4B2C-A45A-67E0744FBC0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7227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13/12/2018</a:t>
            </a:fld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13/12/2018</a:t>
            </a:fld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13/12/2018</a:t>
            </a:fld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13/12/2018</a:t>
            </a:fld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13/12/2018</a:t>
            </a:fld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13/12/2018</a:t>
            </a:fld>
            <a:endParaRPr lang="fr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13/12/2018</a:t>
            </a:fld>
            <a:endParaRPr lang="fr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13/12/2018</a:t>
            </a:fld>
            <a:endParaRPr lang="fr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13/12/2018</a:t>
            </a:fld>
            <a:endParaRPr lang="fr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13/12/2018</a:t>
            </a:fld>
            <a:endParaRPr lang="fr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13/12/2018</a:t>
            </a:fld>
            <a:endParaRPr lang="fr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13/12/2018</a:t>
            </a:fld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pascale.vergely@u-bordeaux.fr" TargetMode="External"/><Relationship Id="rId5" Type="http://schemas.openxmlformats.org/officeDocument/2006/relationships/hyperlink" Target="mailto:anne-marie.hinault@parisdescartes.fr" TargetMode="External"/><Relationship Id="rId4" Type="http://schemas.openxmlformats.org/officeDocument/2006/relationships/hyperlink" Target="mailto:pascal.plouchard@u-Bordeaux.f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www.linkedin.com/groups/135313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acebook.com/aeciut" TargetMode="External"/><Relationship Id="rId5" Type="http://schemas.openxmlformats.org/officeDocument/2006/relationships/hyperlink" Target="http://www.aeciut.fr/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aeciut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2448272" cy="16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39552" y="2708920"/>
            <a:ext cx="7992888" cy="10772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Association des Enseignants de Communication en IUT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563887" y="5386571"/>
            <a:ext cx="55801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Peggy </a:t>
            </a:r>
            <a:r>
              <a:rPr lang="fr-FR" sz="2400" b="1" dirty="0" err="1" smtClean="0">
                <a:solidFill>
                  <a:schemeClr val="bg1"/>
                </a:solidFill>
              </a:rPr>
              <a:t>Raffy</a:t>
            </a:r>
            <a:r>
              <a:rPr lang="fr-FR" sz="2400" b="1" dirty="0" smtClean="0">
                <a:solidFill>
                  <a:schemeClr val="bg1"/>
                </a:solidFill>
              </a:rPr>
              <a:t>-Hideux</a:t>
            </a:r>
          </a:p>
          <a:p>
            <a:r>
              <a:rPr lang="fr-FR" sz="2200" b="1" dirty="0" smtClean="0">
                <a:solidFill>
                  <a:schemeClr val="bg1"/>
                </a:solidFill>
              </a:rPr>
              <a:t>Enseignante expression communication</a:t>
            </a:r>
          </a:p>
          <a:p>
            <a:r>
              <a:rPr lang="fr-FR" sz="2200" b="1" dirty="0" smtClean="0">
                <a:solidFill>
                  <a:schemeClr val="bg1"/>
                </a:solidFill>
              </a:rPr>
              <a:t>IUT d’Angers - GEII</a:t>
            </a:r>
            <a:endParaRPr lang="fr-FR" sz="22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9552" y="4201924"/>
            <a:ext cx="7992888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Demande de subvention</a:t>
            </a:r>
            <a:endParaRPr lang="fr-FR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503" y="116632"/>
            <a:ext cx="3309937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4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aeciut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178002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38335" y="2457712"/>
            <a:ext cx="7992888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Pourquoi nous soutenir ? 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42279" y="3212976"/>
            <a:ext cx="7992888" cy="29238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Montrer </a:t>
            </a:r>
            <a:r>
              <a:rPr lang="fr-FR" sz="2400" dirty="0"/>
              <a:t>l’attention que vous portez à une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éducation de qualité</a:t>
            </a:r>
            <a:r>
              <a:rPr lang="fr-FR" sz="2400" dirty="0"/>
              <a:t> tournée vers des </a:t>
            </a:r>
            <a:r>
              <a:rPr lang="fr-FR" sz="2400" dirty="0" smtClean="0"/>
              <a:t>diplômes professionnalisants.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800" dirty="0" smtClean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Favoriser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le développement </a:t>
            </a:r>
            <a:r>
              <a:rPr lang="fr-FR" sz="2400" dirty="0"/>
              <a:t>d’un enseignement considéré comme </a:t>
            </a:r>
            <a:r>
              <a:rPr lang="fr-FR" sz="2400" dirty="0" smtClean="0"/>
              <a:t>indispensable </a:t>
            </a:r>
            <a:r>
              <a:rPr lang="fr-FR" sz="2400" dirty="0"/>
              <a:t>par les acteurs de </a:t>
            </a:r>
            <a:r>
              <a:rPr lang="fr-FR" sz="2400" dirty="0" smtClean="0"/>
              <a:t>l’entreprise.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800" dirty="0" smtClean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Encourager les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échanges, rencontres et publications </a:t>
            </a:r>
            <a:r>
              <a:rPr lang="fr-FR" sz="2400" dirty="0" smtClean="0"/>
              <a:t>pour renforcer les projets solides et innovants au service des étudiants.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3957"/>
            <a:ext cx="2736304" cy="206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59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aeciut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2448272" cy="16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39552" y="2636912"/>
            <a:ext cx="7992888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Je vous remercie de votre attention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49412" y="3356992"/>
            <a:ext cx="7973168" cy="31700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 smtClean="0"/>
              <a:t>Contacts :</a:t>
            </a:r>
          </a:p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Pascal </a:t>
            </a:r>
            <a:r>
              <a:rPr lang="fr-FR" sz="2000" b="1" dirty="0" err="1" smtClean="0">
                <a:solidFill>
                  <a:schemeClr val="accent2">
                    <a:lumMod val="75000"/>
                  </a:schemeClr>
                </a:solidFill>
              </a:rPr>
              <a:t>Plouchard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smtClean="0"/>
              <a:t>- Président – Mesures Physiques IUT Bordeaux</a:t>
            </a:r>
          </a:p>
          <a:p>
            <a:r>
              <a:rPr lang="fr-FR" sz="2000" dirty="0" smtClean="0">
                <a:hlinkClick r:id="rId4"/>
              </a:rPr>
              <a:t>pascal.plouchard@u-Bordeaux.fr</a:t>
            </a:r>
            <a:r>
              <a:rPr lang="fr-FR" sz="2000" dirty="0" smtClean="0"/>
              <a:t> </a:t>
            </a:r>
          </a:p>
          <a:p>
            <a:endParaRPr lang="fr-FR" sz="2000" dirty="0" smtClean="0"/>
          </a:p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Anne-Marie Hinault </a:t>
            </a:r>
            <a:r>
              <a:rPr lang="fr-FR" sz="2000" dirty="0" smtClean="0"/>
              <a:t>- Vice-Présidente –TC IUT Paris Descartes </a:t>
            </a:r>
          </a:p>
          <a:p>
            <a:r>
              <a:rPr lang="fr-FR" sz="2000" dirty="0" smtClean="0">
                <a:hlinkClick r:id="rId5"/>
              </a:rPr>
              <a:t>anne-marie.hinault@parisdescartes.fr</a:t>
            </a:r>
            <a:r>
              <a:rPr lang="fr-FR" sz="2000" dirty="0" smtClean="0"/>
              <a:t> </a:t>
            </a:r>
          </a:p>
          <a:p>
            <a:endParaRPr lang="fr-FR" sz="2000" dirty="0" smtClean="0"/>
          </a:p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Pascale </a:t>
            </a:r>
            <a:r>
              <a:rPr lang="fr-FR" sz="2000" b="1" dirty="0" err="1" smtClean="0">
                <a:solidFill>
                  <a:schemeClr val="accent2">
                    <a:lumMod val="75000"/>
                  </a:schemeClr>
                </a:solidFill>
              </a:rPr>
              <a:t>Vergely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fr-FR" sz="2000" dirty="0" smtClean="0"/>
              <a:t>- trésorière – GEII IUT Bordeaux </a:t>
            </a:r>
          </a:p>
          <a:p>
            <a:r>
              <a:rPr lang="fr-FR" sz="2000" dirty="0" smtClean="0">
                <a:hlinkClick r:id="rId6"/>
              </a:rPr>
              <a:t>pascale.vergely@u-bordeaux.fr</a:t>
            </a:r>
            <a:r>
              <a:rPr lang="fr-FR" sz="2000" dirty="0" smtClean="0"/>
              <a:t> </a:t>
            </a:r>
          </a:p>
          <a:p>
            <a:endParaRPr lang="fr-FR" sz="20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0568"/>
            <a:ext cx="3310486" cy="245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2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aeciut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178002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1560" y="2808131"/>
            <a:ext cx="7992888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L’association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1560" y="3680938"/>
            <a:ext cx="7992888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Association loi 1901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800" dirty="0" smtClean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Création : 2002 </a:t>
            </a:r>
            <a:r>
              <a:rPr lang="fr-FR" sz="2400" dirty="0" smtClean="0"/>
              <a:t>- IUT de Châteauroux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800" dirty="0" smtClean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Président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: Pascal </a:t>
            </a:r>
            <a:r>
              <a:rPr lang="fr-FR" sz="2400" b="1" dirty="0" err="1" smtClean="0">
                <a:solidFill>
                  <a:schemeClr val="accent2">
                    <a:lumMod val="75000"/>
                  </a:schemeClr>
                </a:solidFill>
              </a:rPr>
              <a:t>Plouchard</a:t>
            </a:r>
            <a:r>
              <a:rPr lang="fr-FR" sz="2400" dirty="0" smtClean="0"/>
              <a:t>, </a:t>
            </a:r>
            <a:r>
              <a:rPr lang="fr-FR" sz="2000" dirty="0" smtClean="0"/>
              <a:t>Mesures Physiques, </a:t>
            </a:r>
            <a:r>
              <a:rPr lang="fr-FR" sz="2000" dirty="0"/>
              <a:t>IUT </a:t>
            </a:r>
            <a:r>
              <a:rPr lang="fr-FR" sz="2000" dirty="0" smtClean="0"/>
              <a:t>Bordeaux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Vice-Présidente : Anne-Marie Hinault</a:t>
            </a:r>
            <a:r>
              <a:rPr lang="fr-FR" sz="2400" dirty="0" smtClean="0"/>
              <a:t>, </a:t>
            </a:r>
            <a:r>
              <a:rPr lang="fr-FR" sz="2000" dirty="0" smtClean="0"/>
              <a:t>TC, </a:t>
            </a:r>
            <a:r>
              <a:rPr lang="fr-FR" sz="2000" dirty="0"/>
              <a:t>IUT Paris Descartes </a:t>
            </a:r>
            <a:endParaRPr lang="fr-FR" sz="2000" dirty="0" smtClean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800" dirty="0" smtClean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Communauté d’une centaine de membres actifs – une adhésion à 20 euros/an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865" y="404664"/>
            <a:ext cx="2791584" cy="226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3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aeciut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178002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1560" y="2700209"/>
            <a:ext cx="7992888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O</a:t>
            </a:r>
            <a:r>
              <a:rPr lang="fr-FR" sz="3200" dirty="0" smtClean="0"/>
              <a:t>bjectifs et valeurs 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1560" y="3501008"/>
            <a:ext cx="7992888" cy="3046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/>
              <a:t>La promotion de notre discipline 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L'échange </a:t>
            </a:r>
            <a:r>
              <a:rPr lang="fr-FR" sz="2400" dirty="0"/>
              <a:t>et le partage d'expériences, l’ouverture et le dialogue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La confrontation </a:t>
            </a:r>
            <a:r>
              <a:rPr lang="fr-FR" sz="2400" dirty="0"/>
              <a:t>des approches terrain et des savoirs  universitaires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La formation de nos collègues 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Le respect de la diversité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La </a:t>
            </a:r>
            <a:r>
              <a:rPr lang="fr-FR" sz="2400" dirty="0"/>
              <a:t>convivialité et la bienveillance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6792"/>
            <a:ext cx="3516635" cy="234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65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aeciut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178002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1560" y="1772816"/>
            <a:ext cx="7992888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L'AECIUT et le réseau IUT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1560" y="2564904"/>
            <a:ext cx="7992888" cy="3539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2012 : participation refonte des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PPN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de DUT 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Participation au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comité de pilotage de la Commission Formation Pédagogie Professionnalisation Vie Etudiante </a:t>
            </a:r>
            <a:r>
              <a:rPr lang="fr-FR" sz="2400" dirty="0" smtClean="0"/>
              <a:t>de l’ADIUT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800" dirty="0" smtClean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/>
              <a:t>Participation </a:t>
            </a:r>
            <a:r>
              <a:rPr lang="fr-FR" sz="2400" dirty="0" smtClean="0"/>
              <a:t>JPP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(Journées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Pédagogie et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Professionnalisation) </a:t>
            </a:r>
            <a:r>
              <a:rPr lang="fr-FR" sz="2400" dirty="0"/>
              <a:t>de </a:t>
            </a:r>
            <a:r>
              <a:rPr lang="fr-FR" sz="2400" dirty="0" smtClean="0"/>
              <a:t>l'ADIUT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800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Participation à des </a:t>
            </a:r>
            <a:r>
              <a:rPr lang="fr-FR" sz="2400" dirty="0" smtClean="0">
                <a:solidFill>
                  <a:schemeClr val="tx1"/>
                </a:solidFill>
              </a:rPr>
              <a:t>actions </a:t>
            </a:r>
            <a:r>
              <a:rPr lang="fr-FR" sz="2400" dirty="0" smtClean="0"/>
              <a:t>dans les IUT (Journées, etc.)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800" dirty="0" smtClean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Partenariats </a:t>
            </a:r>
            <a:r>
              <a:rPr lang="fr-FR" sz="2400" dirty="0"/>
              <a:t>(APLIUT, ABIUT</a:t>
            </a:r>
            <a:r>
              <a:rPr lang="fr-FR" sz="2400" dirty="0" smtClean="0"/>
              <a:t>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1190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34079" y="465138"/>
            <a:ext cx="471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/>
          </a:p>
        </p:txBody>
      </p:sp>
      <p:sp>
        <p:nvSpPr>
          <p:cNvPr id="3" name="AutoShape 2" descr="Résultat de recherche d'images pour &quot;aeciut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4" name="AutoShape 4" descr="Résultat de recherche d'images pour &quot;aeciut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6148" name="Picture 4" descr="Résultat de recherche d'images pour &quot;l'enseignement de l'expression communication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94056"/>
            <a:ext cx="2448272" cy="3863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Résultat de recherche d'images pour &quot;aeciut publications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07975" y="432263"/>
            <a:ext cx="7992888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Des publications régulières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44" y="1158578"/>
            <a:ext cx="2593972" cy="3652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Résultat de recherche d'images pour &quot;didactique de la communication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28" y="1158578"/>
            <a:ext cx="2459388" cy="3782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98" y="2898700"/>
            <a:ext cx="2474186" cy="377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75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706" y="148369"/>
            <a:ext cx="4800742" cy="299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Résultat de recherche d'images pour &quot;aeciut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178002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1560" y="1988840"/>
            <a:ext cx="7992888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Des sites web et réseaux actifs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1560" y="3140968"/>
            <a:ext cx="7992888" cy="2800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/>
              <a:t>Le site de l’association : </a:t>
            </a:r>
            <a:r>
              <a:rPr lang="fr-FR" sz="2400" dirty="0" smtClean="0">
                <a:hlinkClick r:id="rId5"/>
              </a:rPr>
              <a:t>http://www.aeciut.fr</a:t>
            </a:r>
            <a:endParaRPr lang="fr-FR" sz="2400" dirty="0" smtClean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Espace institutionnel et collaboratif 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Ressources pédagogiques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 smtClean="0"/>
          </a:p>
          <a:p>
            <a:r>
              <a:rPr lang="fr-FR" sz="2400" dirty="0" smtClean="0"/>
              <a:t>Les réseaux sociaux :  </a:t>
            </a:r>
          </a:p>
          <a:p>
            <a:r>
              <a:rPr lang="fr-FR" sz="2400" dirty="0" smtClean="0">
                <a:hlinkClick r:id="rId6"/>
              </a:rPr>
              <a:t>http://facebook.com/aeciut</a:t>
            </a:r>
            <a:r>
              <a:rPr lang="fr-FR" sz="24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 smtClean="0"/>
          </a:p>
          <a:p>
            <a:r>
              <a:rPr lang="fr-FR" sz="2400" dirty="0" smtClean="0">
                <a:hlinkClick r:id="rId7"/>
              </a:rPr>
              <a:t>https</a:t>
            </a:r>
            <a:r>
              <a:rPr lang="fr-FR" sz="2400" dirty="0">
                <a:hlinkClick r:id="rId7"/>
              </a:rPr>
              <a:t>://</a:t>
            </a:r>
            <a:r>
              <a:rPr lang="fr-FR" sz="2400" dirty="0" smtClean="0">
                <a:hlinkClick r:id="rId7"/>
              </a:rPr>
              <a:t>www.linkedin.com/groups/13531301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199390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aeciut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178002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1560" y="3140968"/>
            <a:ext cx="7992888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Les Rencontres de L'AECIUT 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04101" y="4019580"/>
            <a:ext cx="7992888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Un rendez-vous annuel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800" dirty="0" smtClean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Thématique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800" dirty="0" smtClean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17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Rencontres de l'AECIUT à Reims en 2018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800" dirty="0" smtClean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Prochaines Rencontres à Saint-Etienne </a:t>
            </a:r>
            <a:r>
              <a:rPr lang="fr-FR" sz="2400" dirty="0"/>
              <a:t>les </a:t>
            </a:r>
            <a:r>
              <a:rPr lang="fr-FR" sz="2400" dirty="0" smtClean="0"/>
              <a:t>23 </a:t>
            </a:r>
            <a:r>
              <a:rPr lang="fr-FR" sz="2400" dirty="0"/>
              <a:t>et </a:t>
            </a:r>
            <a:r>
              <a:rPr lang="fr-FR" sz="2400" dirty="0" smtClean="0"/>
              <a:t>24 mai</a:t>
            </a:r>
            <a:endParaRPr lang="fr-FR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08" y="141564"/>
            <a:ext cx="4173251" cy="278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6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59832" y="2639814"/>
            <a:ext cx="5544616" cy="10772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De réels bénéfices </a:t>
            </a:r>
          </a:p>
          <a:p>
            <a:pPr algn="ctr"/>
            <a:r>
              <a:rPr lang="fr-FR" sz="3200" dirty="0" smtClean="0"/>
              <a:t>pour notre IUT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7" r="3244"/>
          <a:stretch/>
        </p:blipFill>
        <p:spPr bwMode="auto">
          <a:xfrm>
            <a:off x="3083226" y="335558"/>
            <a:ext cx="242487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r="5366"/>
          <a:stretch/>
        </p:blipFill>
        <p:spPr bwMode="auto">
          <a:xfrm>
            <a:off x="5580113" y="335558"/>
            <a:ext cx="302433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558"/>
            <a:ext cx="2394741" cy="335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67544" y="3886539"/>
            <a:ext cx="7992888" cy="2800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Des ouvrages qui font référence (solide appui)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800" dirty="0" smtClean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Encouragement à l’innovation pédagogique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800" dirty="0" smtClean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Renforcement du travail en équipe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800" dirty="0" smtClean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Concours de performances artistiques en GEII/Programme culturel/Science et vie GEII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800" dirty="0" smtClean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 smtClean="0"/>
              <a:t>Contribution au rayonnement de l’IUT</a:t>
            </a:r>
            <a:endParaRPr lang="fr-FR" sz="2400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3861048"/>
            <a:ext cx="2016223" cy="285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88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aeciut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20688"/>
            <a:ext cx="178002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066" y="126084"/>
            <a:ext cx="6135247" cy="3806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/>
          <p:nvPr/>
        </p:nvPicPr>
        <p:blipFill rotWithShape="1">
          <a:blip r:embed="rId5"/>
          <a:srcRect l="35605" t="21361" r="26080" b="11853"/>
          <a:stretch/>
        </p:blipFill>
        <p:spPr bwMode="auto">
          <a:xfrm>
            <a:off x="4572000" y="2790056"/>
            <a:ext cx="3646031" cy="3936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44824"/>
            <a:ext cx="3403154" cy="4715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Résultat de recherche d'images pour &quot;le courrier de l'ouest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2003"/>
            <a:ext cx="1469892" cy="42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Résultat de recherche d'images pour &quot;generation iut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196" y="4331630"/>
            <a:ext cx="704953" cy="65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/>
          <p:nvPr/>
        </p:nvPicPr>
        <p:blipFill rotWithShape="1">
          <a:blip r:embed="rId10"/>
          <a:srcRect l="25930" t="47678" r="70587" b="40248"/>
          <a:stretch/>
        </p:blipFill>
        <p:spPr bwMode="auto">
          <a:xfrm>
            <a:off x="8172400" y="4513512"/>
            <a:ext cx="434340" cy="941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Personnalisé 24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3667C4"/>
      </a:accent2>
      <a:accent3>
        <a:srgbClr val="D2611C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1508</TotalTime>
  <Words>357</Words>
  <Application>Microsoft Office PowerPoint</Application>
  <PresentationFormat>Affichage à l'écran (4:3)</PresentationFormat>
  <Paragraphs>85</Paragraphs>
  <Slides>11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Arial</vt:lpstr>
      <vt:lpstr>Calibri</vt:lpstr>
      <vt:lpstr>Franklin Gothic Book</vt:lpstr>
      <vt:lpstr>Franklin Gothic Medium</vt:lpstr>
      <vt:lpstr>Tunga</vt:lpstr>
      <vt:lpstr>Wingdings</vt:lpstr>
      <vt:lpstr>Angles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Pascal Plouchard</dc:creator>
  <cp:lastModifiedBy>Pascal PLOUCHARD</cp:lastModifiedBy>
  <cp:revision>73</cp:revision>
  <cp:lastPrinted>2018-03-13T09:19:35Z</cp:lastPrinted>
  <dcterms:created xsi:type="dcterms:W3CDTF">2017-05-04T14:37:11Z</dcterms:created>
  <dcterms:modified xsi:type="dcterms:W3CDTF">2018-12-13T18:21:19Z</dcterms:modified>
</cp:coreProperties>
</file>